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46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t>Click to edit Master title style</a:t>
            </a:r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ea typeface="SimSun" panose="02010600030101010101" pitchFamily="2" charset="-122"/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>
                <a:ea typeface="SimSun" panose="02010600030101010101" pitchFamily="2" charset="-122"/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ea typeface="SimSun" panose="02010600030101010101" pitchFamily="2" charset="-122"/>
              </a:defRPr>
            </a:lvl1pPr>
          </a:lstStyle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40005"/>
            <a:ext cx="6858000" cy="544195"/>
          </a:xfrm>
        </p:spPr>
        <p:txBody>
          <a:bodyPr/>
          <a:p>
            <a:r>
              <a:rPr lang="en-US" sz="4000">
                <a:solidFill>
                  <a:srgbClr val="FF0000"/>
                </a:solidFill>
                <a:highlight>
                  <a:srgbClr val="FFFF00"/>
                </a:highlight>
              </a:rPr>
              <a:t>REVISION</a:t>
            </a:r>
            <a:endParaRPr lang="en-US" sz="400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605" y="692785"/>
            <a:ext cx="8625205" cy="6206490"/>
          </a:xfrm>
        </p:spPr>
        <p:txBody>
          <a:bodyPr/>
          <a:p>
            <a:pPr algn="l"/>
            <a:r>
              <a:rPr lang="en-US" sz="1600" b="1" u="sng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charset="0"/>
                <a:cs typeface="Times New Roman" panose="02020603050405020304" charset="0"/>
              </a:rPr>
              <a:t>I.MULTIPLE CHOICE:</a:t>
            </a:r>
            <a:endParaRPr lang="en-US" sz="1600" b="1" u="sng">
              <a:solidFill>
                <a:srgbClr val="FF0000"/>
              </a:solidFill>
              <a:highlight>
                <a:srgbClr val="FFFF00"/>
              </a:highlight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en-US" sz="1600" b="1">
                <a:latin typeface="Times New Roman" panose="02020603050405020304" charset="0"/>
                <a:cs typeface="Times New Roman" panose="02020603050405020304" charset="0"/>
              </a:rPr>
              <a:t>1.My English teacher told me ………………my reading skill.</a:t>
            </a:r>
            <a:endParaRPr lang="en-US" sz="1600" b="1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en-US" sz="1600" b="1">
                <a:latin typeface="Times New Roman" panose="02020603050405020304" charset="0"/>
                <a:cs typeface="Times New Roman" panose="02020603050405020304" charset="0"/>
              </a:rPr>
              <a:t>A.improve	B. to improve	C. improved	D. improving</a:t>
            </a:r>
            <a:endParaRPr lang="en-US" sz="1600" b="1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en-US" sz="1600" b="1">
                <a:latin typeface="Times New Roman" panose="02020603050405020304" charset="0"/>
                <a:cs typeface="Times New Roman" panose="02020603050405020304" charset="0"/>
              </a:rPr>
              <a:t>2.How often do you have Music? - …………………..</a:t>
            </a:r>
            <a:endParaRPr lang="en-US" sz="1600" b="1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en-US" sz="1600" b="1">
                <a:latin typeface="Times New Roman" panose="02020603050405020304" charset="0"/>
                <a:cs typeface="Times New Roman" panose="02020603050405020304" charset="0"/>
              </a:rPr>
              <a:t>A.half an hour	B. on Monday	C. once a week	D. at 8 o’clock</a:t>
            </a:r>
            <a:endParaRPr lang="en-US" sz="1600" b="1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en-US" sz="1600" b="1">
                <a:latin typeface="Times New Roman" panose="02020603050405020304" charset="0"/>
                <a:cs typeface="Times New Roman" panose="02020603050405020304" charset="0"/>
              </a:rPr>
              <a:t>3.Please …………………………….this word. It is very important. </a:t>
            </a:r>
            <a:endParaRPr lang="en-US" sz="1600" b="1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en-US" sz="1600" b="1">
                <a:latin typeface="Times New Roman" panose="02020603050405020304" charset="0"/>
                <a:cs typeface="Times New Roman" panose="02020603050405020304" charset="0"/>
              </a:rPr>
              <a:t>A.come across	B. underline	C. stick		D. promise</a:t>
            </a:r>
            <a:endParaRPr lang="en-US" sz="1600" b="1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en-US" sz="1600" b="1">
                <a:latin typeface="Times New Roman" panose="02020603050405020304" charset="0"/>
                <a:cs typeface="Times New Roman" panose="02020603050405020304" charset="0"/>
              </a:rPr>
              <a:t>4.He was late, but</a:t>
            </a:r>
            <a:r>
              <a:rPr lang="en-US" sz="1600" b="1" u="sng">
                <a:latin typeface="Times New Roman" panose="02020603050405020304" charset="0"/>
                <a:cs typeface="Times New Roman" panose="02020603050405020304" charset="0"/>
              </a:rPr>
              <a:t> fortunately</a:t>
            </a:r>
            <a:r>
              <a:rPr lang="en-US" sz="1600" b="1">
                <a:latin typeface="Times New Roman" panose="02020603050405020304" charset="0"/>
                <a:cs typeface="Times New Roman" panose="02020603050405020304" charset="0"/>
              </a:rPr>
              <a:t> his friends waited for him.</a:t>
            </a:r>
            <a:endParaRPr lang="en-US" sz="1600" b="1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en-US" sz="1600" b="1">
                <a:latin typeface="Times New Roman" panose="02020603050405020304" charset="0"/>
                <a:cs typeface="Times New Roman" panose="02020603050405020304" charset="0"/>
              </a:rPr>
              <a:t>A.  unluckily	  B. luckily	C. lately             	D. cruel</a:t>
            </a:r>
            <a:endParaRPr lang="en-US" sz="1600" b="1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en-US" sz="1600" b="1">
                <a:latin typeface="Times New Roman" panose="02020603050405020304" charset="0"/>
                <a:cs typeface="Times New Roman" panose="02020603050405020304" charset="0"/>
              </a:rPr>
              <a:t>5.Suddenly everybody stopped………………... There was silence.</a:t>
            </a:r>
            <a:endParaRPr lang="en-US" sz="1600" b="1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en-US" sz="1600" b="1">
                <a:latin typeface="Times New Roman" panose="02020603050405020304" charset="0"/>
                <a:cs typeface="Times New Roman" panose="02020603050405020304" charset="0"/>
              </a:rPr>
              <a:t>A.  talk 		B. to talk 		C. talking 		D. for talking</a:t>
            </a:r>
            <a:endParaRPr lang="en-US" sz="1600" b="1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en-US" sz="1600" b="1">
                <a:latin typeface="Times New Roman" panose="02020603050405020304" charset="0"/>
                <a:cs typeface="Times New Roman" panose="02020603050405020304" charset="0"/>
              </a:rPr>
              <a:t>6.Our team won the game because we played very ……………….</a:t>
            </a:r>
            <a:endParaRPr lang="en-US" sz="1600" b="1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en-US" sz="1600" b="1">
                <a:latin typeface="Times New Roman" panose="02020603050405020304" charset="0"/>
                <a:cs typeface="Times New Roman" panose="02020603050405020304" charset="0"/>
              </a:rPr>
              <a:t>A.  good 		B. well 		C. goody		D. better</a:t>
            </a:r>
            <a:endParaRPr lang="en-US" sz="1600" b="1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en-US" sz="1600" b="1">
                <a:latin typeface="Times New Roman" panose="02020603050405020304" charset="0"/>
                <a:cs typeface="Times New Roman" panose="02020603050405020304" charset="0"/>
              </a:rPr>
              <a:t>7.We should learn new words ……….heart.</a:t>
            </a:r>
            <a:endParaRPr lang="en-US" sz="1600" b="1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en-US" sz="1600" b="1">
                <a:latin typeface="Times New Roman" panose="02020603050405020304" charset="0"/>
                <a:cs typeface="Times New Roman" panose="02020603050405020304" charset="0"/>
              </a:rPr>
              <a:t>A.  by		B. on		C. in		D. to</a:t>
            </a:r>
            <a:endParaRPr lang="en-US" sz="1600" b="1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en-US" sz="1600" b="1">
                <a:latin typeface="Times New Roman" panose="02020603050405020304" charset="0"/>
                <a:cs typeface="Times New Roman" panose="02020603050405020304" charset="0"/>
              </a:rPr>
              <a:t>8.A: “Could you ………..me a favor?”                    B – “Sure”</a:t>
            </a:r>
            <a:endParaRPr lang="en-US" sz="1600" b="1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en-US" sz="1600" b="1">
                <a:latin typeface="Times New Roman" panose="02020603050405020304" charset="0"/>
                <a:cs typeface="Times New Roman" panose="02020603050405020304" charset="0"/>
              </a:rPr>
              <a:t>A.  help		B.take		C.do		D. let</a:t>
            </a:r>
            <a:endParaRPr lang="en-US" sz="1600" b="1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en-US" sz="1600" b="1">
                <a:latin typeface="Times New Roman" panose="02020603050405020304" charset="0"/>
                <a:cs typeface="Times New Roman" panose="02020603050405020304" charset="0"/>
              </a:rPr>
              <a:t>9.She missed 5 days due to …………………………..</a:t>
            </a:r>
            <a:endParaRPr lang="en-US" sz="1600" b="1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en-US" sz="1600" b="1">
                <a:latin typeface="Times New Roman" panose="02020603050405020304" charset="0"/>
                <a:cs typeface="Times New Roman" panose="02020603050405020304" charset="0"/>
              </a:rPr>
              <a:t>A.  sick		B. homesick	C. stick		D. sickness</a:t>
            </a:r>
            <a:endParaRPr lang="en-US" sz="1600" b="1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en-US" sz="1600" b="1">
                <a:latin typeface="Times New Roman" panose="02020603050405020304" charset="0"/>
                <a:cs typeface="Times New Roman" panose="02020603050405020304" charset="0"/>
              </a:rPr>
              <a:t>10.Both her participation and cooperation are ………………………….</a:t>
            </a:r>
            <a:endParaRPr lang="en-US" sz="1600" b="1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en-US" sz="1600" b="1">
                <a:latin typeface="Times New Roman" panose="02020603050405020304" charset="0"/>
                <a:cs typeface="Times New Roman" panose="02020603050405020304" charset="0"/>
              </a:rPr>
              <a:t>A.satisfactory	B. satisfied	C. satisfaction	D. satisfy</a:t>
            </a:r>
            <a:endParaRPr lang="en-US" sz="16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2268220" y="1268730"/>
            <a:ext cx="215900" cy="360045"/>
          </a:xfrm>
          <a:prstGeom prst="ellipse">
            <a:avLst/>
          </a:prstGeom>
          <a:noFill/>
          <a:ln>
            <a:gradFill>
              <a:gsLst>
                <a:gs pos="0">
                  <a:srgbClr val="E30000"/>
                </a:gs>
                <a:gs pos="100000">
                  <a:srgbClr val="760303"/>
                </a:gs>
              </a:gsLst>
            </a:gra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996690" y="1844675"/>
            <a:ext cx="318770" cy="390525"/>
          </a:xfrm>
          <a:prstGeom prst="ellipse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C00000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268220" y="2420620"/>
            <a:ext cx="287655" cy="360045"/>
          </a:xfrm>
          <a:prstGeom prst="ellipse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339975" y="3068955"/>
            <a:ext cx="288290" cy="360045"/>
          </a:xfrm>
          <a:prstGeom prst="ellipse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996055" y="3573145"/>
            <a:ext cx="360045" cy="396240"/>
          </a:xfrm>
          <a:prstGeom prst="ellipse">
            <a:avLst/>
          </a:prstGeom>
          <a:noFill/>
          <a:ln>
            <a:gradFill>
              <a:gsLst>
                <a:gs pos="0">
                  <a:srgbClr val="E30000"/>
                </a:gs>
                <a:gs pos="100000">
                  <a:srgbClr val="760303"/>
                </a:gs>
              </a:gsLst>
            </a:gra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268220" y="4220845"/>
            <a:ext cx="287655" cy="360045"/>
          </a:xfrm>
          <a:prstGeom prst="ellipse">
            <a:avLst/>
          </a:prstGeom>
          <a:noFill/>
          <a:ln>
            <a:gradFill>
              <a:gsLst>
                <a:gs pos="0">
                  <a:srgbClr val="E30000"/>
                </a:gs>
                <a:gs pos="100000">
                  <a:srgbClr val="760303"/>
                </a:gs>
              </a:gsLst>
            </a:gra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67995" y="4797425"/>
            <a:ext cx="287655" cy="360045"/>
          </a:xfrm>
          <a:prstGeom prst="ellipse">
            <a:avLst/>
          </a:prstGeom>
          <a:noFill/>
          <a:ln>
            <a:gradFill>
              <a:gsLst>
                <a:gs pos="0">
                  <a:srgbClr val="E30000"/>
                </a:gs>
                <a:gs pos="100000">
                  <a:srgbClr val="760303"/>
                </a:gs>
              </a:gsLst>
            </a:gra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039235" y="5267960"/>
            <a:ext cx="279400" cy="465455"/>
          </a:xfrm>
          <a:prstGeom prst="ellipse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868670" y="5949315"/>
            <a:ext cx="287655" cy="431800"/>
          </a:xfrm>
          <a:prstGeom prst="ellipse">
            <a:avLst/>
          </a:prstGeom>
          <a:noFill/>
          <a:ln>
            <a:gradFill>
              <a:gsLst>
                <a:gs pos="0">
                  <a:srgbClr val="E30000"/>
                </a:gs>
                <a:gs pos="100000">
                  <a:srgbClr val="760303"/>
                </a:gs>
              </a:gsLst>
            </a:gra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95605" y="6525260"/>
            <a:ext cx="288290" cy="431800"/>
          </a:xfrm>
          <a:prstGeom prst="ellipse">
            <a:avLst/>
          </a:prstGeom>
          <a:noFill/>
          <a:ln>
            <a:gradFill>
              <a:gsLst>
                <a:gs pos="0">
                  <a:srgbClr val="E30000"/>
                </a:gs>
                <a:gs pos="100000">
                  <a:srgbClr val="760303"/>
                </a:gs>
              </a:gsLst>
            </a:gra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ldLvl="0" animBg="1"/>
      <p:bldP spid="6" grpId="0" bldLvl="0" animBg="1"/>
      <p:bldP spid="7" grpId="0" bldLvl="0" animBg="1"/>
      <p:bldP spid="9" grpId="0" bldLvl="0" animBg="1"/>
      <p:bldP spid="10" grpId="0" bldLvl="0" animBg="1"/>
      <p:bldP spid="11" grpId="0" bldLvl="0" animBg="1"/>
      <p:bldP spid="12" grpId="0" bldLvl="0" animBg="1"/>
      <p:bldP spid="13" grpId="0" bldLvl="0" animBg="1"/>
      <p:bldP spid="14" grpId="0" bldLvl="0" animBg="1"/>
      <p:bldP spid="15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840"/>
            <a:ext cx="8229600" cy="357505"/>
          </a:xfrm>
        </p:spPr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33095"/>
            <a:ext cx="8229600" cy="6225540"/>
          </a:xfrm>
        </p:spPr>
        <p:txBody>
          <a:bodyPr/>
          <a:p>
            <a:pPr marL="0" indent="0">
              <a:buNone/>
            </a:pPr>
            <a:r>
              <a:rPr lang="en-US" sz="1600" b="1">
                <a:latin typeface="Times New Roman" panose="02020603050405020304" charset="0"/>
                <a:cs typeface="Times New Roman" panose="02020603050405020304" charset="0"/>
              </a:rPr>
              <a:t>11.We can fill …………… this application form.</a:t>
            </a:r>
            <a:endParaRPr lang="en-US" sz="16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latin typeface="Times New Roman" panose="02020603050405020304" charset="0"/>
                <a:cs typeface="Times New Roman" panose="02020603050405020304" charset="0"/>
              </a:rPr>
              <a:t>A. on		B. for		C. at		D. out</a:t>
            </a:r>
            <a:endParaRPr lang="en-US" sz="16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latin typeface="Times New Roman" panose="02020603050405020304" charset="0"/>
                <a:cs typeface="Times New Roman" panose="02020603050405020304" charset="0"/>
              </a:rPr>
              <a:t>12.………….you need any help?- Yes. That’s very kind of you.</a:t>
            </a:r>
            <a:endParaRPr lang="en-US" sz="16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latin typeface="Times New Roman" panose="02020603050405020304" charset="0"/>
                <a:cs typeface="Times New Roman" panose="02020603050405020304" charset="0"/>
              </a:rPr>
              <a:t>A. Do		B. Could		C. Can		D. May</a:t>
            </a:r>
            <a:endParaRPr lang="en-US" sz="16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latin typeface="Times New Roman" panose="02020603050405020304" charset="0"/>
                <a:cs typeface="Times New Roman" panose="02020603050405020304" charset="0"/>
              </a:rPr>
              <a:t>13.By recycling things, we can …………………… natural resources.</a:t>
            </a:r>
            <a:endParaRPr lang="en-US" sz="16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latin typeface="Times New Roman" panose="02020603050405020304" charset="0"/>
                <a:cs typeface="Times New Roman" panose="02020603050405020304" charset="0"/>
              </a:rPr>
              <a:t>A. collect		B. raise		C. save		D. enroll</a:t>
            </a:r>
            <a:endParaRPr lang="en-US" sz="16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latin typeface="Times New Roman" panose="02020603050405020304" charset="0"/>
                <a:cs typeface="Times New Roman" panose="02020603050405020304" charset="0"/>
              </a:rPr>
              <a:t>14.The Green Group is holding an ……………………………. month.</a:t>
            </a:r>
            <a:endParaRPr lang="en-US" sz="16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latin typeface="Times New Roman" panose="02020603050405020304" charset="0"/>
                <a:cs typeface="Times New Roman" panose="02020603050405020304" charset="0"/>
              </a:rPr>
              <a:t>A. environment	B. environmental	C. environmentally	D. environmentallist</a:t>
            </a:r>
            <a:endParaRPr lang="en-US" sz="16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latin typeface="Times New Roman" panose="02020603050405020304" charset="0"/>
                <a:cs typeface="Times New Roman" panose="02020603050405020304" charset="0"/>
              </a:rPr>
              <a:t>15.Please take this form to your teacher and ask her …………….. it.</a:t>
            </a:r>
            <a:endParaRPr lang="en-US" sz="16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latin typeface="Times New Roman" panose="02020603050405020304" charset="0"/>
                <a:cs typeface="Times New Roman" panose="02020603050405020304" charset="0"/>
              </a:rPr>
              <a:t>A. sign		B. signs		C. to sign		D. signing</a:t>
            </a:r>
            <a:endParaRPr lang="en-US" sz="16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latin typeface="Times New Roman" panose="02020603050405020304" charset="0"/>
                <a:cs typeface="Times New Roman" panose="02020603050405020304" charset="0"/>
              </a:rPr>
              <a:t>16.………………… Saturday night, I went to bed at 11 o’clock.</a:t>
            </a:r>
            <a:endParaRPr lang="en-US" sz="16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latin typeface="Times New Roman" panose="02020603050405020304" charset="0"/>
                <a:cs typeface="Times New Roman" panose="02020603050405020304" charset="0"/>
              </a:rPr>
              <a:t>A. in		B. on		C. to		D. of</a:t>
            </a:r>
            <a:endParaRPr lang="en-US" sz="16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latin typeface="Times New Roman" panose="02020603050405020304" charset="0"/>
                <a:cs typeface="Times New Roman" panose="02020603050405020304" charset="0"/>
              </a:rPr>
              <a:t>17.Could you help me, please? - ………………..</a:t>
            </a:r>
            <a:endParaRPr lang="en-US" sz="16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latin typeface="Times New Roman" panose="02020603050405020304" charset="0"/>
                <a:cs typeface="Times New Roman" panose="02020603050405020304" charset="0"/>
              </a:rPr>
              <a:t>A. Certainly	B. No. Thank you 	C. Yes. Thank you 	D.  I need a favor</a:t>
            </a:r>
            <a:endParaRPr lang="en-US" sz="16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latin typeface="Times New Roman" panose="02020603050405020304" charset="0"/>
                <a:cs typeface="Times New Roman" panose="02020603050405020304" charset="0"/>
              </a:rPr>
              <a:t>18.Ho Chi Minh Communist Youth Union is an …………………….. for Vietnamese youth.</a:t>
            </a:r>
            <a:endParaRPr lang="en-US" sz="16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latin typeface="Times New Roman" panose="02020603050405020304" charset="0"/>
                <a:cs typeface="Times New Roman" panose="02020603050405020304" charset="0"/>
              </a:rPr>
              <a:t>A. organization	B. citizenship	C. campaign	D. movement</a:t>
            </a:r>
            <a:endParaRPr lang="en-US" sz="16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latin typeface="Times New Roman" panose="02020603050405020304" charset="0"/>
                <a:cs typeface="Times New Roman" panose="02020603050405020304" charset="0"/>
              </a:rPr>
              <a:t>19.She participates ……………………….. our Fishing Group.</a:t>
            </a:r>
            <a:endParaRPr lang="en-US" sz="16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latin typeface="Times New Roman" panose="02020603050405020304" charset="0"/>
                <a:cs typeface="Times New Roman" panose="02020603050405020304" charset="0"/>
              </a:rPr>
              <a:t>A. into    		B. at     	               C. on    		D. in	</a:t>
            </a:r>
            <a:endParaRPr lang="en-US" sz="16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latin typeface="Times New Roman" panose="02020603050405020304" charset="0"/>
                <a:cs typeface="Times New Roman" panose="02020603050405020304" charset="0"/>
              </a:rPr>
              <a:t>20.“ May I help you? ” – “ ……………………………………. ”</a:t>
            </a:r>
            <a:endParaRPr lang="en-US" sz="16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latin typeface="Times New Roman" panose="02020603050405020304" charset="0"/>
                <a:cs typeface="Times New Roman" panose="02020603050405020304" charset="0"/>
              </a:rPr>
              <a:t>A. What can I do for you?			B. I’m afraid. I’m busy no</a:t>
            </a:r>
            <a:endParaRPr lang="en-US" sz="16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latin typeface="Times New Roman" panose="02020603050405020304" charset="0"/>
                <a:cs typeface="Times New Roman" panose="02020603050405020304" charset="0"/>
              </a:rPr>
              <a:t>C. Thanks. That’s very kind of you.		D. How can I help you?</a:t>
            </a:r>
            <a:endParaRPr lang="en-US" sz="16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5-Point Star 3"/>
          <p:cNvSpPr/>
          <p:nvPr/>
        </p:nvSpPr>
        <p:spPr>
          <a:xfrm>
            <a:off x="5940425" y="908685"/>
            <a:ext cx="373380" cy="360045"/>
          </a:xfrm>
          <a:prstGeom prst="star5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5" name="5-Point Star 4"/>
          <p:cNvSpPr/>
          <p:nvPr/>
        </p:nvSpPr>
        <p:spPr>
          <a:xfrm>
            <a:off x="457200" y="1484630"/>
            <a:ext cx="298450" cy="360045"/>
          </a:xfrm>
          <a:prstGeom prst="star5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4129405" y="2060575"/>
            <a:ext cx="299085" cy="360045"/>
          </a:xfrm>
          <a:prstGeom prst="star5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7" name="5-Point Star 6"/>
          <p:cNvSpPr/>
          <p:nvPr/>
        </p:nvSpPr>
        <p:spPr>
          <a:xfrm>
            <a:off x="456565" y="2708910"/>
            <a:ext cx="371475" cy="268605"/>
          </a:xfrm>
          <a:prstGeom prst="star5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8" name="5-Point Star 7"/>
          <p:cNvSpPr/>
          <p:nvPr/>
        </p:nvSpPr>
        <p:spPr>
          <a:xfrm>
            <a:off x="4068445" y="3284855"/>
            <a:ext cx="431800" cy="360045"/>
          </a:xfrm>
          <a:prstGeom prst="star5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0" name="5-Point Star 9"/>
          <p:cNvSpPr/>
          <p:nvPr/>
        </p:nvSpPr>
        <p:spPr>
          <a:xfrm>
            <a:off x="2268220" y="3789045"/>
            <a:ext cx="360045" cy="431800"/>
          </a:xfrm>
          <a:prstGeom prst="star5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1" name="5-Point Star 10"/>
          <p:cNvSpPr/>
          <p:nvPr/>
        </p:nvSpPr>
        <p:spPr>
          <a:xfrm>
            <a:off x="457835" y="4437380"/>
            <a:ext cx="370205" cy="360045"/>
          </a:xfrm>
          <a:prstGeom prst="star5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2" name="5-Point Star 11"/>
          <p:cNvSpPr/>
          <p:nvPr/>
        </p:nvSpPr>
        <p:spPr>
          <a:xfrm>
            <a:off x="456565" y="5013325"/>
            <a:ext cx="371475" cy="431800"/>
          </a:xfrm>
          <a:prstGeom prst="star5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3" name="5-Point Star 12"/>
          <p:cNvSpPr/>
          <p:nvPr/>
        </p:nvSpPr>
        <p:spPr>
          <a:xfrm>
            <a:off x="5868670" y="5489575"/>
            <a:ext cx="403225" cy="459740"/>
          </a:xfrm>
          <a:prstGeom prst="star5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4" name="5-Point Star 13"/>
          <p:cNvSpPr/>
          <p:nvPr/>
        </p:nvSpPr>
        <p:spPr>
          <a:xfrm>
            <a:off x="456565" y="6453505"/>
            <a:ext cx="371475" cy="404495"/>
          </a:xfrm>
          <a:prstGeom prst="star5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450"/>
            <a:ext cx="8229600" cy="757555"/>
          </a:xfrm>
        </p:spPr>
        <p:txBody>
          <a:bodyPr/>
          <a:p>
            <a:r>
              <a:rPr lang="en-US" sz="40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II.WORD FORM:</a:t>
            </a:r>
            <a:endParaRPr lang="en-US" sz="40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3120"/>
            <a:ext cx="8229600" cy="6024245"/>
          </a:xfrm>
        </p:spPr>
        <p:txBody>
          <a:bodyPr/>
          <a:p>
            <a:pPr marL="0" indent="0">
              <a:buNone/>
            </a:pPr>
            <a:r>
              <a:rPr lang="en-US" sz="1600" b="1">
                <a:latin typeface="Times New Roman" panose="02020603050405020304" charset="0"/>
                <a:cs typeface="Times New Roman" panose="02020603050405020304" charset="0"/>
              </a:rPr>
              <a:t>1.Her ………………………………… helps us feel happy.</a:t>
            </a:r>
            <a:endParaRPr lang="en-US" sz="16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A.participate	</a:t>
            </a:r>
            <a:r>
              <a:rPr lang="en-US" sz="16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B.participation</a:t>
            </a:r>
            <a:r>
              <a:rPr lang="en-US" sz="16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	C.participant	D.participating</a:t>
            </a:r>
            <a:endParaRPr lang="en-US" sz="16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latin typeface="Times New Roman" panose="02020603050405020304" charset="0"/>
                <a:cs typeface="Times New Roman" panose="02020603050405020304" charset="0"/>
              </a:rPr>
              <a:t>2.Where do you ……………………… the stamps?</a:t>
            </a:r>
            <a:endParaRPr lang="en-US" sz="16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A.collect		B.collection	C.collectiive	D.collector</a:t>
            </a:r>
            <a:endParaRPr lang="en-US" sz="16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3.The world Health ………………………. is an international one. </a:t>
            </a:r>
            <a:endParaRPr lang="en-US" sz="16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A.</a:t>
            </a:r>
            <a:r>
              <a:rPr lang="en-US" sz="16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organize	B.organization	C.organizations	D.organizing</a:t>
            </a:r>
            <a:endParaRPr lang="en-US" sz="16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4.The first world …………………………. Festival was held in 1947.</a:t>
            </a:r>
            <a:endParaRPr lang="en-US" sz="16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A.</a:t>
            </a:r>
            <a:r>
              <a:rPr lang="en-US" sz="16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young		B.younger		C.youngest	D.youth</a:t>
            </a:r>
            <a:endParaRPr lang="en-US" sz="16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5.We should save …………………… resources. </a:t>
            </a:r>
            <a:endParaRPr lang="en-US" sz="16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A.</a:t>
            </a:r>
            <a:r>
              <a:rPr lang="en-US" sz="16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nature		B.naturally	C.natural		D.naturaly</a:t>
            </a:r>
            <a:endParaRPr lang="en-US" sz="16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6.His ……………………………………..is good. </a:t>
            </a:r>
            <a:endParaRPr lang="en-US" sz="16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A.</a:t>
            </a:r>
            <a:r>
              <a:rPr lang="en-US" sz="16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pronounciation	B.pronounced	C.pronounce	D.pronouns</a:t>
            </a:r>
            <a:endParaRPr lang="en-US" sz="16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7.She is always …………………………….of her schooling. </a:t>
            </a:r>
            <a:endParaRPr lang="en-US" sz="16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A.</a:t>
            </a:r>
            <a:r>
              <a:rPr lang="en-US" sz="16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pride		B.proud		C. pround		D.proudly</a:t>
            </a:r>
            <a:endParaRPr lang="en-US" sz="16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8.Many language ……………………..try to learn words by heart.</a:t>
            </a:r>
            <a:endParaRPr lang="en-US" sz="16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A. learn		B. learner		C. learns		D. learners</a:t>
            </a:r>
            <a:endParaRPr lang="en-US" sz="16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9. She is a good singer. She sings very ……………………………...</a:t>
            </a:r>
            <a:endParaRPr lang="en-US" sz="16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A.beautiful	B.beautician	</a:t>
            </a:r>
            <a:r>
              <a:rPr lang="en-US" sz="16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C.beautifully	D.beauty</a:t>
            </a:r>
            <a:endParaRPr lang="en-US" sz="16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>
              <a:buNone/>
            </a:pPr>
            <a:r>
              <a:rPr lang="en-US" sz="16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10.Tim’s ………………………………..made his mother happy. </a:t>
            </a:r>
            <a:endParaRPr lang="en-US" sz="16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>
              <a:buNone/>
            </a:pPr>
            <a:r>
              <a:rPr lang="en-US" sz="16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A.</a:t>
            </a:r>
            <a:r>
              <a:rPr lang="en-US" sz="16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improve	B.improvement</a:t>
            </a:r>
            <a:r>
              <a:rPr lang="en-US" sz="16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	C.improve	D.improve</a:t>
            </a:r>
            <a:endParaRPr lang="en-US" sz="16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Flowchart: Decision 3"/>
          <p:cNvSpPr/>
          <p:nvPr/>
        </p:nvSpPr>
        <p:spPr>
          <a:xfrm>
            <a:off x="2268220" y="1124585"/>
            <a:ext cx="287655" cy="360045"/>
          </a:xfrm>
          <a:prstGeom prst="flowChartDecision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5" name="Flowchart: Decision 4"/>
          <p:cNvSpPr/>
          <p:nvPr/>
        </p:nvSpPr>
        <p:spPr>
          <a:xfrm>
            <a:off x="539750" y="1700530"/>
            <a:ext cx="215900" cy="360045"/>
          </a:xfrm>
          <a:prstGeom prst="flowChartDecision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6" name="Flowchart: Decision 5"/>
          <p:cNvSpPr/>
          <p:nvPr/>
        </p:nvSpPr>
        <p:spPr>
          <a:xfrm>
            <a:off x="2268220" y="2277110"/>
            <a:ext cx="287655" cy="431800"/>
          </a:xfrm>
          <a:prstGeom prst="flowChartDecision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7" name="Flowchart: Decision 6"/>
          <p:cNvSpPr/>
          <p:nvPr/>
        </p:nvSpPr>
        <p:spPr>
          <a:xfrm>
            <a:off x="5940425" y="2924810"/>
            <a:ext cx="288290" cy="504190"/>
          </a:xfrm>
          <a:prstGeom prst="flowChartDecision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8" name="Flowchart: Decision 7"/>
          <p:cNvSpPr/>
          <p:nvPr/>
        </p:nvSpPr>
        <p:spPr>
          <a:xfrm>
            <a:off x="4140200" y="3429000"/>
            <a:ext cx="288290" cy="431800"/>
          </a:xfrm>
          <a:prstGeom prst="flowChartDecision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0" name="Flowchart: Decision 9"/>
          <p:cNvSpPr/>
          <p:nvPr/>
        </p:nvSpPr>
        <p:spPr>
          <a:xfrm>
            <a:off x="2268220" y="4580890"/>
            <a:ext cx="287655" cy="432435"/>
          </a:xfrm>
          <a:prstGeom prst="flowChartDecision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1" name="Flowchart: Decision 10"/>
          <p:cNvSpPr/>
          <p:nvPr/>
        </p:nvSpPr>
        <p:spPr>
          <a:xfrm>
            <a:off x="5940425" y="5157470"/>
            <a:ext cx="288290" cy="431800"/>
          </a:xfrm>
          <a:prstGeom prst="flowChartDecision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2" name="Flowchart: Decision 11"/>
          <p:cNvSpPr/>
          <p:nvPr/>
        </p:nvSpPr>
        <p:spPr>
          <a:xfrm>
            <a:off x="4140200" y="5805170"/>
            <a:ext cx="288290" cy="432435"/>
          </a:xfrm>
          <a:prstGeom prst="flowChartDecision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3" name="Flowchart: Decision 12"/>
          <p:cNvSpPr/>
          <p:nvPr/>
        </p:nvSpPr>
        <p:spPr>
          <a:xfrm>
            <a:off x="2339975" y="6381115"/>
            <a:ext cx="215900" cy="360045"/>
          </a:xfrm>
          <a:prstGeom prst="flowChartDecision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4" name="Flowchart: Decision 13"/>
          <p:cNvSpPr/>
          <p:nvPr/>
        </p:nvSpPr>
        <p:spPr>
          <a:xfrm>
            <a:off x="539750" y="4004945"/>
            <a:ext cx="215900" cy="432435"/>
          </a:xfrm>
          <a:prstGeom prst="flowChartDecision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4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95" y="-171450"/>
            <a:ext cx="8229600" cy="859155"/>
          </a:xfrm>
        </p:spPr>
        <p:txBody>
          <a:bodyPr/>
          <a:p>
            <a:r>
              <a:rPr lang="en-US" sz="40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III.WRITE:</a:t>
            </a:r>
            <a:endParaRPr lang="en-US" sz="40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3420"/>
            <a:ext cx="8229600" cy="6336665"/>
          </a:xfrm>
        </p:spPr>
        <p:txBody>
          <a:bodyPr/>
          <a:p>
            <a:pPr marL="0" indent="0">
              <a:buNone/>
            </a:pPr>
            <a:r>
              <a:rPr lang="en-US" sz="1600" b="1">
                <a:latin typeface="Times New Roman" panose="02020603050405020304" charset="0"/>
                <a:cs typeface="Times New Roman" panose="02020603050405020304" charset="0"/>
              </a:rPr>
              <a:t>1. I learn English so that I can read English stories.</a:t>
            </a:r>
            <a:endParaRPr lang="en-US" sz="16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</a:rPr>
              <a:t>A. I learn English in order not to read Enghlish stories.</a:t>
            </a:r>
            <a:endParaRPr lang="en-US" sz="1600" b="1">
              <a:solidFill>
                <a:srgbClr val="00206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B.  I learn English so as to reading Enghlish stories.</a:t>
            </a:r>
            <a:endParaRPr lang="en-US" sz="1600" b="1">
              <a:solidFill>
                <a:srgbClr val="00206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C. I learn English so as to I can read Enghlish stories.</a:t>
            </a:r>
            <a:endParaRPr lang="en-US" sz="1600" b="1">
              <a:solidFill>
                <a:srgbClr val="00206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D.I learn English in order to read Enghlish stories.</a:t>
            </a:r>
            <a:endParaRPr lang="en-US" sz="1600" b="1">
              <a:solidFill>
                <a:srgbClr val="00206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2.Mary said to John, “Can you carry my suitcase, please?</a:t>
            </a:r>
            <a:endParaRPr lang="en-US" sz="16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</a:rPr>
              <a:t>A.Mary asked John to carry her suitcase .</a:t>
            </a:r>
            <a:endParaRPr lang="en-US" sz="1600" b="1">
              <a:solidFill>
                <a:srgbClr val="00206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B. Mary asked John to carry my suitcase .</a:t>
            </a:r>
            <a:endParaRPr lang="en-US" sz="1600" b="1">
              <a:solidFill>
                <a:srgbClr val="00206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C. Mary asked John to carry his suitcase .</a:t>
            </a:r>
            <a:endParaRPr lang="en-US" sz="1600" b="1">
              <a:solidFill>
                <a:srgbClr val="00206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D. Mary asked John  not to carry her suitcase .</a:t>
            </a:r>
            <a:endParaRPr lang="en-US" sz="1600" b="1">
              <a:solidFill>
                <a:srgbClr val="00206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3. Nam loves reading books.</a:t>
            </a:r>
            <a:endParaRPr lang="en-US" sz="16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</a:rPr>
              <a:t>A. Nam is fond of read books.</a:t>
            </a:r>
            <a:endParaRPr lang="en-US" sz="1600" b="1">
              <a:solidFill>
                <a:srgbClr val="00206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B. Nam are interested  in reading books.</a:t>
            </a:r>
            <a:endParaRPr lang="en-US" sz="1600" b="1">
              <a:solidFill>
                <a:srgbClr val="00206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C. Nam is fond of reading books.</a:t>
            </a:r>
            <a:endParaRPr lang="en-US" sz="1600" b="1">
              <a:solidFill>
                <a:srgbClr val="00206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D. Nam isn’t fond of reading books.</a:t>
            </a:r>
            <a:endParaRPr lang="en-US" sz="1600" b="1">
              <a:solidFill>
                <a:srgbClr val="00206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4.She must look after her younger brothers and sisters.</a:t>
            </a:r>
            <a:endParaRPr lang="en-US" sz="16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</a:rPr>
              <a:t>A. She must take part in  </a:t>
            </a:r>
            <a:r>
              <a:rPr lang="en-US" sz="1600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her younger brothers and sisters.</a:t>
            </a:r>
            <a:endParaRPr lang="en-US" sz="1600" b="1">
              <a:solidFill>
                <a:srgbClr val="00206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B.  </a:t>
            </a:r>
            <a:r>
              <a:rPr lang="en-US" sz="1600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She must take care of her younger brothers and sisters.</a:t>
            </a:r>
            <a:r>
              <a:rPr lang="en-US" sz="1600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en-US" sz="1600" b="1">
              <a:solidFill>
                <a:srgbClr val="00206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>
              <a:buNone/>
            </a:pPr>
            <a:r>
              <a:rPr lang="en-US" sz="1600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C. She must take care of </a:t>
            </a:r>
            <a:r>
              <a:rPr lang="en-US" sz="1600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her younger brothers and sisters.</a:t>
            </a:r>
            <a:endParaRPr lang="en-US" sz="1600" b="1">
              <a:solidFill>
                <a:srgbClr val="00206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</a:rPr>
              <a:t>D.</a:t>
            </a:r>
            <a:r>
              <a:rPr lang="en-US" sz="1600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She must take pride in her younger brothers and sisters.</a:t>
            </a:r>
            <a:endParaRPr lang="en-US" sz="1600" b="1">
              <a:solidFill>
                <a:srgbClr val="00206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endParaRPr lang="en-US" sz="1600" b="1">
              <a:solidFill>
                <a:srgbClr val="00206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" name="Rectangles 7"/>
          <p:cNvSpPr/>
          <p:nvPr/>
        </p:nvSpPr>
        <p:spPr>
          <a:xfrm>
            <a:off x="467995" y="1844675"/>
            <a:ext cx="5334000" cy="36004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marL="0" indent="0">
              <a:buNone/>
            </a:pPr>
            <a:r>
              <a:rPr lang="en-US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D.I learn English in order to read Enghlish stories.</a:t>
            </a:r>
            <a:endParaRPr lang="en-US"/>
          </a:p>
        </p:txBody>
      </p:sp>
      <p:sp>
        <p:nvSpPr>
          <p:cNvPr id="9" name="Rectangles 8"/>
          <p:cNvSpPr/>
          <p:nvPr/>
        </p:nvSpPr>
        <p:spPr>
          <a:xfrm>
            <a:off x="434340" y="2493010"/>
            <a:ext cx="5400675" cy="28765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marL="0" indent="0">
              <a:buNone/>
            </a:pPr>
            <a:r>
              <a:rPr lang="en-US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A.Mary asked John to carry her suitcase .</a:t>
            </a:r>
            <a:endParaRPr lang="en-US"/>
          </a:p>
        </p:txBody>
      </p:sp>
      <p:sp>
        <p:nvSpPr>
          <p:cNvPr id="10" name="Rectangles 9"/>
          <p:cNvSpPr/>
          <p:nvPr/>
        </p:nvSpPr>
        <p:spPr>
          <a:xfrm>
            <a:off x="395605" y="4509135"/>
            <a:ext cx="5328920" cy="30861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marL="0" indent="0">
              <a:buNone/>
            </a:pPr>
            <a:r>
              <a:rPr lang="en-US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C. Nam is fond of reading books.</a:t>
            </a:r>
            <a:endParaRPr lang="en-US"/>
          </a:p>
        </p:txBody>
      </p:sp>
      <p:sp>
        <p:nvSpPr>
          <p:cNvPr id="11" name="Rectangles 10"/>
          <p:cNvSpPr/>
          <p:nvPr/>
        </p:nvSpPr>
        <p:spPr>
          <a:xfrm>
            <a:off x="467995" y="5995035"/>
            <a:ext cx="5841365" cy="24257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marL="0" indent="0">
              <a:buNone/>
            </a:pPr>
            <a:r>
              <a:rPr lang="en-US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C.She must take care of her younger brothers and sisters.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9" grpId="0" bldLvl="0" animBg="1"/>
      <p:bldP spid="10" grpId="0" bldLvl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355600"/>
          </a:xfrm>
        </p:spPr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230" y="814070"/>
            <a:ext cx="8912860" cy="5992495"/>
          </a:xfrm>
        </p:spPr>
        <p:txBody>
          <a:bodyPr/>
          <a:p>
            <a:pPr marL="0" indent="0">
              <a:buNone/>
            </a:pPr>
            <a:r>
              <a:rPr lang="en-US" sz="1600" b="1">
                <a:latin typeface="Times New Roman" panose="02020603050405020304" charset="0"/>
                <a:cs typeface="Times New Roman" panose="02020603050405020304" charset="0"/>
              </a:rPr>
              <a:t>5.“Don’t walk on the grass”. The gardener said to the boys</a:t>
            </a:r>
            <a:endParaRPr lang="en-US" sz="16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</a:rPr>
              <a:t>A. The gardener told  the boys to walk on the grass.</a:t>
            </a:r>
            <a:endParaRPr lang="en-US" sz="1600" b="1">
              <a:solidFill>
                <a:srgbClr val="00206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B. The gardener told  the boys to walking on the grass.</a:t>
            </a:r>
            <a:endParaRPr lang="en-US" sz="1600" b="1">
              <a:solidFill>
                <a:srgbClr val="00206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C. The gardener told  the boys to walks on the grass.</a:t>
            </a:r>
            <a:endParaRPr lang="en-US" sz="1600" b="1">
              <a:solidFill>
                <a:srgbClr val="00206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D. The gardener told  the boys not to walk on the grass.</a:t>
            </a:r>
            <a:endParaRPr lang="en-US" sz="1600" b="1">
              <a:solidFill>
                <a:srgbClr val="00206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</a:rPr>
              <a:t>6.He spends thirty minutes learning English every day. </a:t>
            </a:r>
            <a:endParaRPr lang="en-US" sz="1600" b="1">
              <a:solidFill>
                <a:srgbClr val="00206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</a:rPr>
              <a:t>A. It takes him</a:t>
            </a:r>
            <a:r>
              <a:rPr lang="en-US" sz="1600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thirty minutes to learn English every day. </a:t>
            </a:r>
            <a:endParaRPr lang="en-US" sz="1600" b="1">
              <a:solidFill>
                <a:srgbClr val="00206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B. It takes </a:t>
            </a:r>
            <a:r>
              <a:rPr lang="en-US" sz="1600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thirty minutes to learn English every day. </a:t>
            </a:r>
            <a:endParaRPr lang="en-US" sz="1600" b="1">
              <a:solidFill>
                <a:srgbClr val="00206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C.It takes him</a:t>
            </a:r>
            <a:r>
              <a:rPr lang="en-US" sz="1600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thirty minutes to learning English every day. </a:t>
            </a:r>
            <a:endParaRPr lang="en-US" sz="1600" b="1">
              <a:solidFill>
                <a:srgbClr val="00206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D. It takes him</a:t>
            </a:r>
            <a:r>
              <a:rPr lang="en-US" sz="1600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to learn English thirty minutes  every day. </a:t>
            </a:r>
            <a:endParaRPr lang="en-US" sz="1600" b="1">
              <a:solidFill>
                <a:srgbClr val="00206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7.He is always proud of his family.</a:t>
            </a:r>
            <a:endParaRPr lang="en-US" sz="16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</a:rPr>
              <a:t>A.He always takes pride of his family.</a:t>
            </a:r>
            <a:endParaRPr lang="en-US" sz="1600" b="1">
              <a:solidFill>
                <a:srgbClr val="00206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B.He always takes care of his family.</a:t>
            </a:r>
            <a:endParaRPr lang="en-US" sz="1600" b="1">
              <a:solidFill>
                <a:srgbClr val="00206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C.He always takes pride in his family.</a:t>
            </a:r>
            <a:endParaRPr lang="en-US" sz="1600" b="1">
              <a:solidFill>
                <a:srgbClr val="00206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D.He always take pride in his family.</a:t>
            </a:r>
            <a:endParaRPr lang="en-US" sz="1600" b="1">
              <a:solidFill>
                <a:srgbClr val="00206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8.Nga will take part in the summer activities.</a:t>
            </a:r>
            <a:endParaRPr lang="en-US" sz="16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</a:rPr>
              <a:t>A.Nga isn’t going to take part in </a:t>
            </a:r>
            <a:r>
              <a:rPr lang="en-US" sz="1600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summer activities.</a:t>
            </a:r>
            <a:endParaRPr lang="en-US" sz="1600" b="1">
              <a:solidFill>
                <a:srgbClr val="00206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B.Nga is going to take part in </a:t>
            </a:r>
            <a:r>
              <a:rPr lang="en-US" sz="1600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summer activities.</a:t>
            </a:r>
            <a:endParaRPr lang="en-US" sz="1600" b="1">
              <a:solidFill>
                <a:srgbClr val="00206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C.Nga is going to taking part in </a:t>
            </a:r>
            <a:r>
              <a:rPr lang="en-US" sz="1600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summer activities.</a:t>
            </a:r>
            <a:endParaRPr lang="en-US" sz="1600" b="1">
              <a:solidFill>
                <a:srgbClr val="00206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D.Nga is going to take part  </a:t>
            </a:r>
            <a:r>
              <a:rPr lang="en-US" sz="1600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summer activities.</a:t>
            </a:r>
            <a:endParaRPr lang="en-US" sz="1600" b="1">
              <a:solidFill>
                <a:srgbClr val="00206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endParaRPr lang="en-US" sz="1600" b="1">
              <a:solidFill>
                <a:srgbClr val="00206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Rectangles 3"/>
          <p:cNvSpPr/>
          <p:nvPr/>
        </p:nvSpPr>
        <p:spPr>
          <a:xfrm>
            <a:off x="62865" y="2028825"/>
            <a:ext cx="5657215" cy="26733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marL="0" indent="0">
              <a:buNone/>
            </a:pPr>
            <a:r>
              <a:rPr lang="en-US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D. The gardener told  the boys not to walk on the grass.</a:t>
            </a:r>
            <a:endParaRPr lang="en-US"/>
          </a:p>
        </p:txBody>
      </p:sp>
      <p:sp>
        <p:nvSpPr>
          <p:cNvPr id="5" name="Rectangles 4"/>
          <p:cNvSpPr/>
          <p:nvPr/>
        </p:nvSpPr>
        <p:spPr>
          <a:xfrm>
            <a:off x="62230" y="2564765"/>
            <a:ext cx="5976620" cy="36004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marL="0" indent="0">
              <a:buNone/>
            </a:pPr>
            <a:r>
              <a:rPr lang="en-US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A. It takes him</a:t>
            </a:r>
            <a:r>
              <a:rPr lang="en-US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thirty minutes to learn English every day. </a:t>
            </a:r>
            <a:endParaRPr lang="en-US"/>
          </a:p>
        </p:txBody>
      </p:sp>
      <p:sp>
        <p:nvSpPr>
          <p:cNvPr id="7" name="Rectangles 6"/>
          <p:cNvSpPr/>
          <p:nvPr/>
        </p:nvSpPr>
        <p:spPr>
          <a:xfrm>
            <a:off x="107950" y="4653280"/>
            <a:ext cx="5040630" cy="28765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marL="0" indent="0">
              <a:buNone/>
            </a:pPr>
            <a:r>
              <a:rPr lang="en-US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C.He always takes pride in his family.</a:t>
            </a:r>
            <a:endParaRPr lang="en-US"/>
          </a:p>
        </p:txBody>
      </p:sp>
      <p:sp>
        <p:nvSpPr>
          <p:cNvPr id="8" name="Rectangles 7"/>
          <p:cNvSpPr/>
          <p:nvPr/>
        </p:nvSpPr>
        <p:spPr>
          <a:xfrm>
            <a:off x="62865" y="5805170"/>
            <a:ext cx="5705475" cy="36004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marL="0" indent="0">
              <a:buNone/>
            </a:pPr>
            <a:r>
              <a:rPr lang="en-US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B.Nga is going to take part in the summer activities.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5358</Words>
  <Application>WPS Presentation</Application>
  <PresentationFormat/>
  <Paragraphs>131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Arial</vt:lpstr>
      <vt:lpstr>SimSun</vt:lpstr>
      <vt:lpstr>Wingdings</vt:lpstr>
      <vt:lpstr>Arial Unicode MS</vt:lpstr>
      <vt:lpstr>Microsoft YaHei</vt:lpstr>
      <vt:lpstr>Calibri</vt:lpstr>
      <vt:lpstr>Times New Roman</vt:lpstr>
      <vt:lpstr>Default Design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REVISION</dc:title>
  <dc:creator>Administrator</dc:creator>
  <cp:lastModifiedBy>google1598373308</cp:lastModifiedBy>
  <cp:revision>8</cp:revision>
  <dcterms:created xsi:type="dcterms:W3CDTF">2021-11-28T01:40:20Z</dcterms:created>
  <dcterms:modified xsi:type="dcterms:W3CDTF">2021-11-28T03:31:54Z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1033-11.2.0.10382</vt:lpwstr>
  </property>
  <property fmtid="{D5CDD505-2E9C-101B-9397-08002B2CF9AE}" pid="3" name="ICV">
    <vt:lpwstr>E1787D284ADD41B39D7DB2885D9F9EAA</vt:lpwstr>
  </property>
</Properties>
</file>